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 showSpecialPlsOnTitleSld="0">
  <p:sldMasterIdLst>
    <p:sldMasterId id="214748365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Raleway"/>
      <p:regular r:id="rId34"/>
      <p:bold r:id="rId35"/>
      <p:italic r:id="rId36"/>
      <p:boldItalic r:id="rId37"/>
    </p:embeddedFont>
    <p:embeddedFont>
      <p:font typeface="Montserrat"/>
      <p:regular r:id="rId38"/>
      <p:bold r:id="rId39"/>
    </p:embeddedFont>
    <p:embeddedFont>
      <p:font typeface="Karla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rla-regular.fntdata"/><Relationship Id="rId20" Type="http://schemas.openxmlformats.org/officeDocument/2006/relationships/slide" Target="slides/slide16.xml"/><Relationship Id="rId42" Type="http://schemas.openxmlformats.org/officeDocument/2006/relationships/font" Target="fonts/Karla-italic.fntdata"/><Relationship Id="rId41" Type="http://schemas.openxmlformats.org/officeDocument/2006/relationships/font" Target="fonts/Karla-bold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Karla-boldItalic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Raleway-bold.fntdata"/><Relationship Id="rId12" Type="http://schemas.openxmlformats.org/officeDocument/2006/relationships/slide" Target="slides/slide8.xml"/><Relationship Id="rId34" Type="http://schemas.openxmlformats.org/officeDocument/2006/relationships/font" Target="fonts/Raleway-regular.fntdata"/><Relationship Id="rId15" Type="http://schemas.openxmlformats.org/officeDocument/2006/relationships/slide" Target="slides/slide11.xml"/><Relationship Id="rId37" Type="http://schemas.openxmlformats.org/officeDocument/2006/relationships/font" Target="fonts/Raleway-boldItalic.fntdata"/><Relationship Id="rId14" Type="http://schemas.openxmlformats.org/officeDocument/2006/relationships/slide" Target="slides/slide10.xml"/><Relationship Id="rId36" Type="http://schemas.openxmlformats.org/officeDocument/2006/relationships/font" Target="fonts/Raleway-italic.fntdata"/><Relationship Id="rId17" Type="http://schemas.openxmlformats.org/officeDocument/2006/relationships/slide" Target="slides/slide13.xml"/><Relationship Id="rId39" Type="http://schemas.openxmlformats.org/officeDocument/2006/relationships/font" Target="fonts/Montserrat-bold.fntdata"/><Relationship Id="rId16" Type="http://schemas.openxmlformats.org/officeDocument/2006/relationships/slide" Target="slides/slide12.xml"/><Relationship Id="rId38" Type="http://schemas.openxmlformats.org/officeDocument/2006/relationships/font" Target="fonts/Montserrat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Shape 2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Shape 2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Shape 2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Shape 2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Shape 28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Shape 31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Shape 3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Shape 13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Shape 13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idx="2" type="sldImg"/>
          </p:nvPr>
        </p:nvSpPr>
        <p:spPr>
          <a:xfrm>
            <a:off x="381175" y="685800"/>
            <a:ext cx="6096299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hape 10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hape 11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" name="Shape 12"/>
          <p:cNvCxnSpPr/>
          <p:nvPr/>
        </p:nvCxnSpPr>
        <p:spPr>
          <a:xfrm>
            <a:off x="802057" y="17912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685800" y="1839425"/>
            <a:ext cx="60366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lank no photo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ubtitle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hape 1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Shape 1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7" name="Shape 17"/>
          <p:cNvCxnSpPr/>
          <p:nvPr/>
        </p:nvCxnSpPr>
        <p:spPr>
          <a:xfrm>
            <a:off x="802057" y="171504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8" name="Shape 18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3600"/>
            </a:lvl1pPr>
            <a:lvl2pPr lvl="1" rtl="0">
              <a:spcBef>
                <a:spcPts val="0"/>
              </a:spcBef>
              <a:buSzPct val="100000"/>
              <a:defRPr sz="3600"/>
            </a:lvl2pPr>
            <a:lvl3pPr lvl="2" rtl="0">
              <a:spcBef>
                <a:spcPts val="0"/>
              </a:spcBef>
              <a:buSzPct val="100000"/>
              <a:defRPr sz="3600"/>
            </a:lvl3pPr>
            <a:lvl4pPr lvl="3" rtl="0">
              <a:spcBef>
                <a:spcPts val="0"/>
              </a:spcBef>
              <a:buSzPct val="100000"/>
              <a:defRPr sz="3600"/>
            </a:lvl4pPr>
            <a:lvl5pPr lvl="4" rtl="0">
              <a:spcBef>
                <a:spcPts val="0"/>
              </a:spcBef>
              <a:buSzPct val="100000"/>
              <a:defRPr sz="3600"/>
            </a:lvl5pPr>
            <a:lvl6pPr lvl="5" rtl="0">
              <a:spcBef>
                <a:spcPts val="0"/>
              </a:spcBef>
              <a:buSzPct val="100000"/>
              <a:defRPr sz="3600"/>
            </a:lvl6pPr>
            <a:lvl7pPr lvl="6" rtl="0">
              <a:spcBef>
                <a:spcPts val="0"/>
              </a:spcBef>
              <a:buSzPct val="100000"/>
              <a:defRPr sz="3600"/>
            </a:lvl7pPr>
            <a:lvl8pPr lvl="7" rtl="0">
              <a:spcBef>
                <a:spcPts val="0"/>
              </a:spcBef>
              <a:buSzPct val="100000"/>
              <a:defRPr sz="3600"/>
            </a:lvl8pPr>
            <a:lvl9pPr lvl="8" rtl="0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buNone/>
              <a:defRPr sz="1400"/>
            </a:lvl1pPr>
            <a:lvl2pPr lvl="1" rtl="0">
              <a:spcBef>
                <a:spcPts val="0"/>
              </a:spcBef>
              <a:buSzPct val="100000"/>
              <a:buNone/>
              <a:defRPr sz="1400"/>
            </a:lvl2pPr>
            <a:lvl3pPr lvl="2" rtl="0">
              <a:spcBef>
                <a:spcPts val="0"/>
              </a:spcBef>
              <a:buSzPct val="100000"/>
              <a:buNone/>
              <a:defRPr sz="1400"/>
            </a:lvl3pPr>
            <a:lvl4pPr lvl="3" rtl="0">
              <a:spcBef>
                <a:spcPts val="0"/>
              </a:spcBef>
              <a:buSzPct val="100000"/>
              <a:buNone/>
              <a:defRPr sz="1400"/>
            </a:lvl4pPr>
            <a:lvl5pPr lvl="4" rtl="0">
              <a:spcBef>
                <a:spcPts val="0"/>
              </a:spcBef>
              <a:buSzPct val="100000"/>
              <a:buNone/>
              <a:defRPr sz="1400"/>
            </a:lvl5pPr>
            <a:lvl6pPr lvl="5" rtl="0">
              <a:spcBef>
                <a:spcPts val="0"/>
              </a:spcBef>
              <a:buSzPct val="100000"/>
              <a:buNone/>
              <a:defRPr sz="1400"/>
            </a:lvl6pPr>
            <a:lvl7pPr lvl="6" rtl="0">
              <a:spcBef>
                <a:spcPts val="0"/>
              </a:spcBef>
              <a:buSzPct val="100000"/>
              <a:buNone/>
              <a:defRPr sz="1400"/>
            </a:lvl7pPr>
            <a:lvl8pPr lvl="7" rtl="0">
              <a:spcBef>
                <a:spcPts val="0"/>
              </a:spcBef>
              <a:buSzPct val="100000"/>
              <a:buNone/>
              <a:defRPr sz="1400"/>
            </a:lvl8pPr>
            <a:lvl9pPr lvl="8" rtl="0">
              <a:spcBef>
                <a:spcPts val="0"/>
              </a:spcBef>
              <a:buSzPct val="1000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Quote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hape 21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22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" name="Shape 23"/>
          <p:cNvCxnSpPr/>
          <p:nvPr/>
        </p:nvCxnSpPr>
        <p:spPr>
          <a:xfrm>
            <a:off x="1915850" y="865200"/>
            <a:ext cx="0" cy="341310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4" name="Shape 24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i="1" sz="3000"/>
            </a:lvl1pPr>
            <a:lvl2pPr lvl="1" rtl="0">
              <a:spcBef>
                <a:spcPts val="0"/>
              </a:spcBef>
              <a:buSzPct val="100000"/>
              <a:defRPr i="1" sz="3000"/>
            </a:lvl2pPr>
            <a:lvl3pPr lvl="2" rtl="0">
              <a:spcBef>
                <a:spcPts val="0"/>
              </a:spcBef>
              <a:buSzPct val="100000"/>
              <a:defRPr i="1" sz="3000"/>
            </a:lvl3pPr>
            <a:lvl4pPr lvl="3" rtl="0">
              <a:spcBef>
                <a:spcPts val="0"/>
              </a:spcBef>
              <a:buSzPct val="100000"/>
              <a:defRPr i="1" sz="3000"/>
            </a:lvl4pPr>
            <a:lvl5pPr lvl="4" rtl="0">
              <a:spcBef>
                <a:spcPts val="0"/>
              </a:spcBef>
              <a:buSzPct val="100000"/>
              <a:defRPr i="1" sz="3000"/>
            </a:lvl5pPr>
            <a:lvl6pPr lvl="5" rtl="0">
              <a:spcBef>
                <a:spcPts val="0"/>
              </a:spcBef>
              <a:buSzPct val="100000"/>
              <a:defRPr i="1" sz="3000"/>
            </a:lvl6pPr>
            <a:lvl7pPr lvl="6" rtl="0">
              <a:spcBef>
                <a:spcPts val="0"/>
              </a:spcBef>
              <a:buSzPct val="100000"/>
              <a:defRPr i="1" sz="3000"/>
            </a:lvl7pPr>
            <a:lvl8pPr lvl="7" rtl="0">
              <a:spcBef>
                <a:spcPts val="0"/>
              </a:spcBef>
              <a:buSzPct val="100000"/>
              <a:defRPr i="1" sz="3000"/>
            </a:lvl8pPr>
            <a:lvl9pPr lvl="8">
              <a:spcBef>
                <a:spcPts val="0"/>
              </a:spcBef>
              <a:buSzPct val="100000"/>
              <a:defRPr i="1" sz="3000"/>
            </a:lvl9pPr>
          </a:lstStyle>
          <a:p/>
        </p:txBody>
      </p:sp>
      <p:sp>
        <p:nvSpPr>
          <p:cNvPr id="25" name="Shape 25"/>
          <p:cNvSpPr txBox="1"/>
          <p:nvPr/>
        </p:nvSpPr>
        <p:spPr>
          <a:xfrm>
            <a:off x="283500" y="1864150"/>
            <a:ext cx="16323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</a:p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+ 1 column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hape 2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Shape 2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0" name="Shape 30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1" name="Shape 31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2" name="Shape 32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buFont typeface="Raleway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latin typeface="Raleway"/>
                <a:ea typeface="Raleway"/>
                <a:cs typeface="Raleway"/>
                <a:sym typeface="Raleway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+ 2 columns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Shape 35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Shape 36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7" name="Shape 37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38" name="Shape 38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9" name="Shape 39"/>
          <p:cNvSpPr txBox="1"/>
          <p:nvPr>
            <p:ph idx="1" type="body"/>
          </p:nvPr>
        </p:nvSpPr>
        <p:spPr>
          <a:xfrm>
            <a:off x="2949199" y="1146025"/>
            <a:ext cx="2740200" cy="378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40" name="Shape 40"/>
          <p:cNvSpPr txBox="1"/>
          <p:nvPr>
            <p:ph idx="2" type="body"/>
          </p:nvPr>
        </p:nvSpPr>
        <p:spPr>
          <a:xfrm>
            <a:off x="5854441" y="1146025"/>
            <a:ext cx="2740199" cy="3780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800"/>
            </a:lvl1pPr>
            <a:lvl2pPr lvl="1">
              <a:spcBef>
                <a:spcPts val="0"/>
              </a:spcBef>
              <a:buSzPct val="100000"/>
              <a:defRPr sz="1800"/>
            </a:lvl2pPr>
            <a:lvl3pPr lvl="2">
              <a:spcBef>
                <a:spcPts val="0"/>
              </a:spcBef>
              <a:buSzPct val="100000"/>
              <a:defRPr sz="1800"/>
            </a:lvl3pPr>
            <a:lvl4pPr lvl="3">
              <a:spcBef>
                <a:spcPts val="0"/>
              </a:spcBef>
              <a:buSzPct val="100000"/>
              <a:defRPr sz="1800"/>
            </a:lvl4pPr>
            <a:lvl5pPr lvl="4">
              <a:spcBef>
                <a:spcPts val="0"/>
              </a:spcBef>
              <a:buSzPct val="100000"/>
              <a:defRPr sz="1800"/>
            </a:lvl5pPr>
            <a:lvl6pPr lvl="5">
              <a:spcBef>
                <a:spcPts val="0"/>
              </a:spcBef>
              <a:buSzPct val="100000"/>
              <a:defRPr sz="1800"/>
            </a:lvl6pPr>
            <a:lvl7pPr lvl="6">
              <a:spcBef>
                <a:spcPts val="0"/>
              </a:spcBef>
              <a:buSzPct val="100000"/>
              <a:defRPr sz="1800"/>
            </a:lvl7pPr>
            <a:lvl8pPr lvl="7">
              <a:spcBef>
                <a:spcPts val="0"/>
              </a:spcBef>
              <a:buSzPct val="100000"/>
              <a:defRPr sz="1800"/>
            </a:lvl8pPr>
            <a:lvl9pPr lvl="8">
              <a:spcBef>
                <a:spcPts val="0"/>
              </a:spcBef>
              <a:buSzPct val="100000"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+ 3 columns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Shape 43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Shape 44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5" name="Shape 45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46" name="Shape 4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x="2739575" y="1085100"/>
            <a:ext cx="1896300" cy="3840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8" name="Shape 48"/>
          <p:cNvSpPr txBox="1"/>
          <p:nvPr>
            <p:ph idx="2" type="body"/>
          </p:nvPr>
        </p:nvSpPr>
        <p:spPr>
          <a:xfrm>
            <a:off x="4732983" y="1085100"/>
            <a:ext cx="1896300" cy="3840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49" name="Shape 49"/>
          <p:cNvSpPr txBox="1"/>
          <p:nvPr>
            <p:ph idx="3" type="body"/>
          </p:nvPr>
        </p:nvSpPr>
        <p:spPr>
          <a:xfrm>
            <a:off x="6726392" y="1085100"/>
            <a:ext cx="1896300" cy="3840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400"/>
            </a:lvl2pPr>
            <a:lvl3pPr lvl="2" rtl="0">
              <a:spcBef>
                <a:spcPts val="0"/>
              </a:spcBef>
              <a:buSzPct val="100000"/>
              <a:defRPr sz="1400"/>
            </a:lvl3pPr>
            <a:lvl4pPr lvl="3" rtl="0">
              <a:spcBef>
                <a:spcPts val="0"/>
              </a:spcBef>
              <a:buSzPct val="100000"/>
              <a:defRPr sz="1400"/>
            </a:lvl4pPr>
            <a:lvl5pPr lvl="4" rtl="0">
              <a:spcBef>
                <a:spcPts val="0"/>
              </a:spcBef>
              <a:buSzPct val="100000"/>
              <a:defRPr sz="1400"/>
            </a:lvl5pPr>
            <a:lvl6pPr lvl="5" rtl="0">
              <a:spcBef>
                <a:spcPts val="0"/>
              </a:spcBef>
              <a:buSzPct val="100000"/>
              <a:defRPr sz="1400"/>
            </a:lvl6pPr>
            <a:lvl7pPr lvl="6" rtl="0">
              <a:spcBef>
                <a:spcPts val="0"/>
              </a:spcBef>
              <a:buSzPct val="100000"/>
              <a:defRPr sz="1400"/>
            </a:lvl7pPr>
            <a:lvl8pPr lvl="7" rtl="0">
              <a:spcBef>
                <a:spcPts val="0"/>
              </a:spcBef>
              <a:buSzPct val="100000"/>
              <a:defRPr sz="1400"/>
            </a:lvl8pPr>
            <a:lvl9pPr lvl="8" rtl="0">
              <a:spcBef>
                <a:spcPts val="0"/>
              </a:spcBef>
              <a:buSzPct val="100000"/>
              <a:defRPr sz="1400"/>
            </a:lvl9pPr>
          </a:lstStyle>
          <a:p/>
        </p:txBody>
      </p:sp>
      <p:sp>
        <p:nvSpPr>
          <p:cNvPr id="50" name="Shape 50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Shape 52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579050" y="1085093"/>
            <a:ext cx="2352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55" name="Shape 55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Shape 58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0" name="Shape 60"/>
          <p:cNvCxnSpPr/>
          <p:nvPr/>
        </p:nvCxnSpPr>
        <p:spPr>
          <a:xfrm>
            <a:off x="556950" y="4189168"/>
            <a:ext cx="8030100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61" name="Shape 61"/>
          <p:cNvSpPr txBox="1"/>
          <p:nvPr>
            <p:ph idx="1" type="body"/>
          </p:nvPr>
        </p:nvSpPr>
        <p:spPr>
          <a:xfrm>
            <a:off x="457200" y="4189174"/>
            <a:ext cx="8229600" cy="6105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360"/>
              </a:spcBef>
              <a:buSzPct val="100000"/>
              <a:buNone/>
              <a:defRPr sz="1200"/>
            </a:lvl1pPr>
          </a:lstStyle>
          <a:p/>
        </p:txBody>
      </p:sp>
      <p:sp>
        <p:nvSpPr>
          <p:cNvPr id="62" name="Shape 62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/>
          <p:nvPr/>
        </p:nvSpPr>
        <p:spPr>
          <a:xfrm>
            <a:off x="283500" y="289525"/>
            <a:ext cx="8577000" cy="4564500"/>
          </a:xfrm>
          <a:prstGeom prst="rect">
            <a:avLst/>
          </a:prstGeom>
          <a:noFill/>
          <a:ln cap="flat" cmpd="sng" w="28575">
            <a:solidFill>
              <a:srgbClr val="FFFFFF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6486D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Montserrat"/>
              <a:buNone/>
              <a:defRPr b="1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60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48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360"/>
              </a:spcBef>
              <a:buClr>
                <a:srgbClr val="FFFFFF"/>
              </a:buClr>
              <a:buSzPct val="100000"/>
              <a:buFont typeface="Raleway"/>
              <a:buChar char="▫"/>
              <a:defRPr sz="24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457200" y="4189182"/>
            <a:ext cx="5487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b="1" lang="en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3.png"/><Relationship Id="rId4" Type="http://schemas.openxmlformats.org/officeDocument/2006/relationships/image" Target="../media/image04.png"/><Relationship Id="rId5" Type="http://schemas.openxmlformats.org/officeDocument/2006/relationships/image" Target="../media/image0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png"/><Relationship Id="rId4" Type="http://schemas.openxmlformats.org/officeDocument/2006/relationships/image" Target="../media/image08.png"/><Relationship Id="rId5" Type="http://schemas.openxmlformats.org/officeDocument/2006/relationships/image" Target="../media/image0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ctrTitle"/>
          </p:nvPr>
        </p:nvSpPr>
        <p:spPr>
          <a:xfrm>
            <a:off x="800650" y="1745850"/>
            <a:ext cx="5273700" cy="28167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2DC9B"/>
                </a:solidFill>
              </a:rPr>
              <a:t>CSC 405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C2DC9B"/>
                </a:solidFill>
              </a:rPr>
              <a:t>Final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C2DC9B"/>
                </a:solidFill>
              </a:rPr>
              <a:t>Presentation</a:t>
            </a:r>
          </a:p>
        </p:txBody>
      </p:sp>
      <p:grpSp>
        <p:nvGrpSpPr>
          <p:cNvPr id="75" name="Shape 75"/>
          <p:cNvGrpSpPr/>
          <p:nvPr/>
        </p:nvGrpSpPr>
        <p:grpSpPr>
          <a:xfrm>
            <a:off x="800651" y="1070678"/>
            <a:ext cx="543559" cy="446272"/>
            <a:chOff x="2599525" y="3688600"/>
            <a:chExt cx="428675" cy="351950"/>
          </a:xfrm>
        </p:grpSpPr>
        <p:sp>
          <p:nvSpPr>
            <p:cNvPr id="76" name="Shape 76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28575">
              <a:solidFill>
                <a:srgbClr val="C2DC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7" name="Shape 77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28575">
              <a:solidFill>
                <a:srgbClr val="C2DC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8" name="Shape 78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28575">
              <a:solidFill>
                <a:srgbClr val="C2DC9B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4350" y="1400374"/>
            <a:ext cx="2412474" cy="2412474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/>
        </p:nvSpPr>
        <p:spPr>
          <a:xfrm>
            <a:off x="6074350" y="3600600"/>
            <a:ext cx="2412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>
                <a:solidFill>
                  <a:srgbClr val="666666"/>
                </a:solidFill>
                <a:latin typeface="Karla"/>
                <a:ea typeface="Karla"/>
                <a:cs typeface="Karla"/>
                <a:sym typeface="Karla"/>
              </a:rPr>
              <a:t>4Leaf Co.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idx="4294967295" type="title"/>
          </p:nvPr>
        </p:nvSpPr>
        <p:spPr>
          <a:xfrm>
            <a:off x="2104350" y="795100"/>
            <a:ext cx="29469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Frances Coronel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Manual probability calculations chart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Format documentation, timesheets, minute meetings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Console game, strategy method program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Design &amp; Functional documentation</a:t>
            </a:r>
          </a:p>
        </p:txBody>
      </p: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idx="4294967295" type="title"/>
          </p:nvPr>
        </p:nvSpPr>
        <p:spPr>
          <a:xfrm>
            <a:off x="2104350" y="795100"/>
            <a:ext cx="35820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Anesha Passalacqua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Create manual probability calculations chart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Formatted documentation, timesheets, minute meetings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Console game</a:t>
            </a:r>
          </a:p>
        </p:txBody>
      </p:sp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idx="4294967295" type="title"/>
          </p:nvPr>
        </p:nvSpPr>
        <p:spPr>
          <a:xfrm>
            <a:off x="2104350" y="795100"/>
            <a:ext cx="29469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Calvin Chambers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Formulated probability program and Strategy Table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Formulated Frequency Table Program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Formatted documentation, timesheets, minute meetings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Console game</a:t>
            </a:r>
          </a:p>
        </p:txBody>
      </p:sp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4294967295" type="title"/>
          </p:nvPr>
        </p:nvSpPr>
        <p:spPr>
          <a:xfrm>
            <a:off x="2104350" y="795100"/>
            <a:ext cx="29469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Jordan Quick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Create manual probability calculations chart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Formatted documentation, timesheets, minute meetings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Console game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Assisted with all programs assigned to team</a:t>
            </a:r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FEATURES</a:t>
            </a:r>
          </a:p>
        </p:txBody>
      </p:sp>
      <p:sp>
        <p:nvSpPr>
          <p:cNvPr id="183" name="Shape 183"/>
          <p:cNvSpPr txBox="1"/>
          <p:nvPr>
            <p:ph idx="1" type="subTitle"/>
          </p:nvPr>
        </p:nvSpPr>
        <p:spPr>
          <a:xfrm>
            <a:off x="685800" y="3068650"/>
            <a:ext cx="7473900" cy="1503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SzPct val="100000"/>
              <a:buChar char="●"/>
            </a:pPr>
            <a:r>
              <a:rPr lang="en" sz="3000"/>
              <a:t>Overview of components</a:t>
            </a: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300" y="1569050"/>
            <a:ext cx="2005400" cy="2005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 txBox="1"/>
          <p:nvPr>
            <p:ph type="title"/>
          </p:nvPr>
        </p:nvSpPr>
        <p:spPr>
          <a:xfrm>
            <a:off x="457200" y="1146025"/>
            <a:ext cx="2504400" cy="81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Database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Program</a:t>
            </a: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3250900" y="1146025"/>
            <a:ext cx="5213400" cy="354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Provides card constants for the Frequency Table and Probability Statistics Program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Provides various deck sizes for the programs. Deck Sizes available are 1, 2, 4, 6, and 8. 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Uses SQL Code to connect to 4 Leaf Co created programs. </a:t>
            </a:r>
          </a:p>
        </p:txBody>
      </p:sp>
      <p:grpSp>
        <p:nvGrpSpPr>
          <p:cNvPr id="191" name="Shape 191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192" name="Shape 192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3" name="Shape 193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4" name="Shape 194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5" name="Shape 195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6" name="Shape 196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7" name="Shape 197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8" name="Shape 198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199" name="Shape 199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00" name="Shape 2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800" y="28040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1146025"/>
            <a:ext cx="2690100" cy="81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Frequency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Program</a:t>
            </a:r>
          </a:p>
        </p:txBody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3445200" y="1146025"/>
            <a:ext cx="5019300" cy="354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Formulates a frequency table to show the odds of a number of occurrence for each possible hand derived from the database for a million hands.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Connects to the database to receive the constants used to implement the randomized hands.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Formulates a frequency table for (n) number of deck sizes. </a:t>
            </a:r>
          </a:p>
        </p:txBody>
      </p:sp>
      <p:grpSp>
        <p:nvGrpSpPr>
          <p:cNvPr id="207" name="Shape 207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208" name="Shape 208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09" name="Shape 209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0" name="Shape 210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1" name="Shape 211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2" name="Shape 212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3" name="Shape 213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4" name="Shape 214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15" name="Shape 215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2650" y="275222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Shape 221"/>
          <p:cNvSpPr txBox="1"/>
          <p:nvPr>
            <p:ph type="title"/>
          </p:nvPr>
        </p:nvSpPr>
        <p:spPr>
          <a:xfrm>
            <a:off x="457200" y="1146025"/>
            <a:ext cx="2884500" cy="136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Probability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Program</a:t>
            </a:r>
          </a:p>
        </p:txBody>
      </p:sp>
      <p:sp>
        <p:nvSpPr>
          <p:cNvPr id="222" name="Shape 222"/>
          <p:cNvSpPr txBox="1"/>
          <p:nvPr>
            <p:ph idx="1" type="body"/>
          </p:nvPr>
        </p:nvSpPr>
        <p:spPr>
          <a:xfrm>
            <a:off x="3497000" y="1146025"/>
            <a:ext cx="4967400" cy="354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Formulates a strategy table giving the probability of winning after each hand combination.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Formulates methods conducted by the selected moves (Split, Double Down, Hit or Stand).</a:t>
            </a:r>
          </a:p>
          <a:p>
            <a:pPr indent="-3429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Creates a strategy card to advise gameplay conducted in the console game.</a:t>
            </a:r>
          </a:p>
        </p:txBody>
      </p:sp>
      <p:grpSp>
        <p:nvGrpSpPr>
          <p:cNvPr id="223" name="Shape 223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224" name="Shape 224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5" name="Shape 225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6" name="Shape 226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7" name="Shape 227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8" name="Shape 228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29" name="Shape 229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0" name="Shape 230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31" name="Shape 231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32" name="Shape 2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9850" y="28428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 txBox="1"/>
          <p:nvPr>
            <p:ph type="title"/>
          </p:nvPr>
        </p:nvSpPr>
        <p:spPr>
          <a:xfrm>
            <a:off x="457200" y="1146025"/>
            <a:ext cx="2154600" cy="81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Console Game</a:t>
            </a:r>
          </a:p>
        </p:txBody>
      </p:sp>
      <p:sp>
        <p:nvSpPr>
          <p:cNvPr id="238" name="Shape 238"/>
          <p:cNvSpPr txBox="1"/>
          <p:nvPr>
            <p:ph idx="1" type="body"/>
          </p:nvPr>
        </p:nvSpPr>
        <p:spPr>
          <a:xfrm>
            <a:off x="2961550" y="1146025"/>
            <a:ext cx="5502900" cy="3547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Gives player hint depending on input of strategy card text file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Player has four potential moves they can make:</a:t>
            </a:r>
          </a:p>
          <a:p>
            <a:pPr indent="-228600" lvl="1" marL="9144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Split</a:t>
            </a:r>
          </a:p>
          <a:p>
            <a:pPr indent="-228600" lvl="1" marL="9144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Double Down</a:t>
            </a:r>
          </a:p>
          <a:p>
            <a:pPr indent="-228600" lvl="1" marL="9144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Hit</a:t>
            </a:r>
          </a:p>
          <a:p>
            <a:pPr indent="-228600" lvl="1" marL="9144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Stand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lang="en">
                <a:solidFill>
                  <a:schemeClr val="dk2"/>
                </a:solidFill>
              </a:rPr>
              <a:t>Score tracking</a:t>
            </a:r>
          </a:p>
        </p:txBody>
      </p:sp>
      <p:grpSp>
        <p:nvGrpSpPr>
          <p:cNvPr id="239" name="Shape 239"/>
          <p:cNvGrpSpPr/>
          <p:nvPr/>
        </p:nvGrpSpPr>
        <p:grpSpPr>
          <a:xfrm>
            <a:off x="568953" y="551498"/>
            <a:ext cx="215966" cy="342398"/>
            <a:chOff x="6718575" y="2318625"/>
            <a:chExt cx="256950" cy="407375"/>
          </a:xfrm>
        </p:grpSpPr>
        <p:sp>
          <p:nvSpPr>
            <p:cNvPr id="240" name="Shape 240"/>
            <p:cNvSpPr/>
            <p:nvPr/>
          </p:nvSpPr>
          <p:spPr>
            <a:xfrm>
              <a:off x="6795900" y="2673600"/>
              <a:ext cx="102300" cy="22550"/>
            </a:xfrm>
            <a:custGeom>
              <a:pathLst>
                <a:path extrusionOk="0" fill="none" h="902" w="4092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1" name="Shape 241"/>
            <p:cNvSpPr/>
            <p:nvPr/>
          </p:nvSpPr>
          <p:spPr>
            <a:xfrm>
              <a:off x="6795900" y="2650475"/>
              <a:ext cx="102300" cy="22550"/>
            </a:xfrm>
            <a:custGeom>
              <a:pathLst>
                <a:path extrusionOk="0" fill="none" h="902" w="4092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2" name="Shape 242"/>
            <p:cNvSpPr/>
            <p:nvPr/>
          </p:nvSpPr>
          <p:spPr>
            <a:xfrm>
              <a:off x="6795900" y="2696125"/>
              <a:ext cx="102300" cy="29875"/>
            </a:xfrm>
            <a:custGeom>
              <a:pathLst>
                <a:path extrusionOk="0" fill="none" h="1195" w="4092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3" name="Shape 243"/>
            <p:cNvSpPr/>
            <p:nvPr/>
          </p:nvSpPr>
          <p:spPr>
            <a:xfrm>
              <a:off x="6784925" y="2459275"/>
              <a:ext cx="35350" cy="166875"/>
            </a:xfrm>
            <a:custGeom>
              <a:pathLst>
                <a:path extrusionOk="0" fill="none" h="6675" w="1414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4" name="Shape 244"/>
            <p:cNvSpPr/>
            <p:nvPr/>
          </p:nvSpPr>
          <p:spPr>
            <a:xfrm>
              <a:off x="6718575" y="2318625"/>
              <a:ext cx="256950" cy="307525"/>
            </a:xfrm>
            <a:custGeom>
              <a:pathLst>
                <a:path extrusionOk="0" fill="none" h="12301" w="10278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5" name="Shape 245"/>
            <p:cNvSpPr/>
            <p:nvPr/>
          </p:nvSpPr>
          <p:spPr>
            <a:xfrm>
              <a:off x="6873825" y="2459275"/>
              <a:ext cx="35350" cy="166875"/>
            </a:xfrm>
            <a:custGeom>
              <a:pathLst>
                <a:path extrusionOk="0" fill="none" h="6675" w="1414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6" name="Shape 246"/>
            <p:cNvSpPr/>
            <p:nvPr/>
          </p:nvSpPr>
          <p:spPr>
            <a:xfrm>
              <a:off x="6801975" y="2453200"/>
              <a:ext cx="90150" cy="19500"/>
            </a:xfrm>
            <a:custGeom>
              <a:pathLst>
                <a:path extrusionOk="0" fill="none" h="780" w="3606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47" name="Shape 247"/>
            <p:cNvSpPr/>
            <p:nvPr/>
          </p:nvSpPr>
          <p:spPr>
            <a:xfrm>
              <a:off x="6795900" y="2628550"/>
              <a:ext cx="102300" cy="25"/>
            </a:xfrm>
            <a:custGeom>
              <a:pathLst>
                <a:path extrusionOk="0" fill="none" h="1" w="4092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48" name="Shape 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4900" y="2763475"/>
            <a:ext cx="12192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ctrTitle"/>
          </p:nvPr>
        </p:nvSpPr>
        <p:spPr>
          <a:xfrm>
            <a:off x="685800" y="1811950"/>
            <a:ext cx="69558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LESSONS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4800"/>
              <a:t>LEARNED</a:t>
            </a:r>
          </a:p>
        </p:txBody>
      </p:sp>
      <p:sp>
        <p:nvSpPr>
          <p:cNvPr id="254" name="Shape 254"/>
          <p:cNvSpPr txBox="1"/>
          <p:nvPr>
            <p:ph idx="1" type="subTitle"/>
          </p:nvPr>
        </p:nvSpPr>
        <p:spPr>
          <a:xfrm>
            <a:off x="685800" y="3641425"/>
            <a:ext cx="4988400" cy="10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Mistakes Made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Challenges Faced</a:t>
            </a:r>
          </a:p>
        </p:txBody>
      </p:sp>
      <p:pic>
        <p:nvPicPr>
          <p:cNvPr id="255" name="Shape 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6150" y="1575550"/>
            <a:ext cx="1992400" cy="199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HELLO! 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We are 4Leaf Co.</a:t>
            </a:r>
          </a:p>
        </p:txBody>
      </p:sp>
      <p:grpSp>
        <p:nvGrpSpPr>
          <p:cNvPr id="86" name="Shape 86"/>
          <p:cNvGrpSpPr/>
          <p:nvPr/>
        </p:nvGrpSpPr>
        <p:grpSpPr>
          <a:xfrm>
            <a:off x="800651" y="1070678"/>
            <a:ext cx="543559" cy="446272"/>
            <a:chOff x="2599525" y="3688600"/>
            <a:chExt cx="428675" cy="351950"/>
          </a:xfrm>
        </p:grpSpPr>
        <p:sp>
          <p:nvSpPr>
            <p:cNvPr id="87" name="Shape 87"/>
            <p:cNvSpPr/>
            <p:nvPr/>
          </p:nvSpPr>
          <p:spPr>
            <a:xfrm>
              <a:off x="2599525" y="3688600"/>
              <a:ext cx="428675" cy="168675"/>
            </a:xfrm>
            <a:custGeom>
              <a:pathLst>
                <a:path extrusionOk="0" fill="none" h="6747" w="17147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8" name="Shape 88"/>
            <p:cNvSpPr/>
            <p:nvPr/>
          </p:nvSpPr>
          <p:spPr>
            <a:xfrm>
              <a:off x="2792550" y="3862125"/>
              <a:ext cx="42650" cy="23775"/>
            </a:xfrm>
            <a:custGeom>
              <a:pathLst>
                <a:path extrusionOk="0" fill="none" h="951" w="1706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89" name="Shape 89"/>
            <p:cNvSpPr/>
            <p:nvPr/>
          </p:nvSpPr>
          <p:spPr>
            <a:xfrm>
              <a:off x="2599525" y="3852375"/>
              <a:ext cx="428675" cy="188175"/>
            </a:xfrm>
            <a:custGeom>
              <a:pathLst>
                <a:path extrusionOk="0" fill="none" h="7527" w="17147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90" name="Shape 90"/>
          <p:cNvSpPr txBox="1"/>
          <p:nvPr>
            <p:ph idx="1" type="subTitle"/>
          </p:nvPr>
        </p:nvSpPr>
        <p:spPr>
          <a:xfrm>
            <a:off x="800650" y="3266750"/>
            <a:ext cx="4476300" cy="1101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Jordan Quick → Project Manager (PM)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Frances Coronel  → 2nd in Command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Calvin Chambers → Writer/Lead Developer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>
                <a:solidFill>
                  <a:srgbClr val="FFFFFF"/>
                </a:solidFill>
              </a:rPr>
              <a:t>Anesha Passalacqua → Writer/Developer</a:t>
            </a:r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450" y="1516949"/>
            <a:ext cx="2412474" cy="241247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6048450" y="3717175"/>
            <a:ext cx="24126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4Leaf Co.</a:t>
            </a:r>
          </a:p>
        </p:txBody>
      </p: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 txBox="1"/>
          <p:nvPr>
            <p:ph type="title"/>
          </p:nvPr>
        </p:nvSpPr>
        <p:spPr>
          <a:xfrm>
            <a:off x="2848025" y="435450"/>
            <a:ext cx="3717000" cy="81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Mistakes Made</a:t>
            </a:r>
          </a:p>
        </p:txBody>
      </p:sp>
      <p:sp>
        <p:nvSpPr>
          <p:cNvPr id="261" name="Shape 261"/>
          <p:cNvSpPr txBox="1"/>
          <p:nvPr>
            <p:ph idx="1" type="body"/>
          </p:nvPr>
        </p:nvSpPr>
        <p:spPr>
          <a:xfrm>
            <a:off x="1005900" y="1251750"/>
            <a:ext cx="7254300" cy="3456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Time Management 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Jordan scheduling meetings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Open Communication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Calvin feeling stressed out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b="1" lang="en" sz="1800">
                <a:solidFill>
                  <a:schemeClr val="dk2"/>
                </a:solidFill>
              </a:rPr>
              <a:t>External Circumstances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Frances traveling</a:t>
            </a:r>
          </a:p>
          <a:p>
            <a:pPr indent="-342900" lvl="1" marL="9144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1800">
                <a:solidFill>
                  <a:schemeClr val="dk2"/>
                </a:solidFill>
              </a:rPr>
              <a:t>Anesha commuting from North Carolina at the beginning of the semester</a:t>
            </a:r>
          </a:p>
        </p:txBody>
      </p:sp>
      <p:pic>
        <p:nvPicPr>
          <p:cNvPr id="262" name="Shape 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8950" y="2014112"/>
            <a:ext cx="1115274" cy="111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/>
          <p:nvPr>
            <p:ph idx="4294967295" type="title"/>
          </p:nvPr>
        </p:nvSpPr>
        <p:spPr>
          <a:xfrm>
            <a:off x="2104350" y="795100"/>
            <a:ext cx="29469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Frances Coronel</a:t>
            </a:r>
          </a:p>
        </p:txBody>
      </p:sp>
      <p:sp>
        <p:nvSpPr>
          <p:cNvPr id="268" name="Shape 268"/>
          <p:cNvSpPr txBox="1"/>
          <p:nvPr>
            <p:ph idx="1" type="body"/>
          </p:nvPr>
        </p:nvSpPr>
        <p:spPr>
          <a:xfrm>
            <a:off x="2104350" y="1509475"/>
            <a:ext cx="64986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Communicate all issues you’re having with your teammates, even if they seem small or arbitrary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Verify documents before turning them in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Client makes the rules, not you</a:t>
            </a:r>
          </a:p>
          <a:p>
            <a:pPr indent="-381000" lvl="0" marL="45720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Place priority on the client project before anything else</a:t>
            </a:r>
          </a:p>
        </p:txBody>
      </p: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idx="4294967295" type="title"/>
          </p:nvPr>
        </p:nvSpPr>
        <p:spPr>
          <a:xfrm>
            <a:off x="2104350" y="781175"/>
            <a:ext cx="33315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Calvin Chambers</a:t>
            </a:r>
          </a:p>
        </p:txBody>
      </p:sp>
      <p:sp>
        <p:nvSpPr>
          <p:cNvPr id="274" name="Shape 274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556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000">
                <a:solidFill>
                  <a:schemeClr val="dk2"/>
                </a:solidFill>
              </a:rPr>
              <a:t>To have better Time Management Skills</a:t>
            </a:r>
          </a:p>
          <a:p>
            <a:pPr indent="-3556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000">
                <a:solidFill>
                  <a:schemeClr val="dk2"/>
                </a:solidFill>
              </a:rPr>
              <a:t>To be more organized with Documentation and Code</a:t>
            </a:r>
          </a:p>
          <a:p>
            <a:pPr indent="-3556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000">
                <a:solidFill>
                  <a:schemeClr val="dk2"/>
                </a:solidFill>
              </a:rPr>
              <a:t>To have better Communication with Team Members on Issues</a:t>
            </a:r>
          </a:p>
          <a:p>
            <a:pPr indent="-3556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000">
                <a:solidFill>
                  <a:schemeClr val="dk2"/>
                </a:solidFill>
              </a:rPr>
              <a:t>To be more precise with the development of deliverables</a:t>
            </a:r>
          </a:p>
          <a:p>
            <a:pPr indent="-3556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000">
                <a:solidFill>
                  <a:schemeClr val="dk2"/>
                </a:solidFill>
              </a:rPr>
              <a:t>To not try to do all the work myself and work more as a team. 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Shape 279"/>
          <p:cNvSpPr txBox="1"/>
          <p:nvPr>
            <p:ph idx="4294967295" type="title"/>
          </p:nvPr>
        </p:nvSpPr>
        <p:spPr>
          <a:xfrm>
            <a:off x="2104350" y="795100"/>
            <a:ext cx="33315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Anesha Passalacqua</a:t>
            </a:r>
          </a:p>
        </p:txBody>
      </p:sp>
      <p:sp>
        <p:nvSpPr>
          <p:cNvPr id="280" name="Shape 280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Communication- Asking for help when needed</a:t>
            </a:r>
          </a:p>
          <a:p>
            <a:pPr indent="-381000" lvl="0" marL="457200" rtl="0">
              <a:spcBef>
                <a:spcPts val="0"/>
              </a:spcBef>
              <a:buClr>
                <a:schemeClr val="dk2"/>
              </a:buClr>
              <a:buSzPct val="100000"/>
            </a:pPr>
            <a:r>
              <a:rPr lang="en" sz="2400">
                <a:solidFill>
                  <a:schemeClr val="dk2"/>
                </a:solidFill>
              </a:rPr>
              <a:t>Time management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solidFill>
                <a:schemeClr val="dk2"/>
              </a:solidFill>
            </a:endParaRP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 txBox="1"/>
          <p:nvPr>
            <p:ph idx="4294967295" type="title"/>
          </p:nvPr>
        </p:nvSpPr>
        <p:spPr>
          <a:xfrm>
            <a:off x="2104350" y="795100"/>
            <a:ext cx="3331500" cy="47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chemeClr val="dk2"/>
                </a:solidFill>
              </a:rPr>
              <a:t>Jordan Quick</a:t>
            </a:r>
          </a:p>
        </p:txBody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x="2104350" y="1509475"/>
            <a:ext cx="5803500" cy="28389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i="0" lang="en">
                <a:solidFill>
                  <a:schemeClr val="dk2"/>
                </a:solidFill>
              </a:rPr>
              <a:t>Time management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i="0" lang="en">
                <a:solidFill>
                  <a:schemeClr val="dk2"/>
                </a:solidFill>
              </a:rPr>
              <a:t>Better decision making skills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i="0" lang="en">
                <a:solidFill>
                  <a:schemeClr val="dk2"/>
                </a:solidFill>
              </a:rPr>
              <a:t>How to be more stern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i="0" lang="en">
                <a:solidFill>
                  <a:schemeClr val="dk2"/>
                </a:solidFill>
              </a:rPr>
              <a:t>Being a fair leader</a:t>
            </a:r>
          </a:p>
          <a:p>
            <a:pPr indent="-228600" lvl="0" marL="457200" rtl="0">
              <a:spcBef>
                <a:spcPts val="0"/>
              </a:spcBef>
              <a:buClr>
                <a:schemeClr val="dk2"/>
              </a:buClr>
            </a:pPr>
            <a:r>
              <a:rPr i="0" lang="en">
                <a:solidFill>
                  <a:schemeClr val="dk2"/>
                </a:solidFill>
              </a:rPr>
              <a:t>Organizational skills</a:t>
            </a:r>
          </a:p>
        </p:txBody>
      </p: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/>
          <p:nvPr>
            <p:ph type="title"/>
          </p:nvPr>
        </p:nvSpPr>
        <p:spPr>
          <a:xfrm>
            <a:off x="2236200" y="544650"/>
            <a:ext cx="4671600" cy="7635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4800">
                <a:solidFill>
                  <a:schemeClr val="dk2"/>
                </a:solidFill>
              </a:rPr>
              <a:t>DEMO TIME</a:t>
            </a:r>
          </a:p>
        </p:txBody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554450" y="1722612"/>
            <a:ext cx="2813100" cy="264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chemeClr val="dk2"/>
                </a:solidFill>
              </a:rPr>
              <a:t>Now we’re going to play a game of blackjack through our desktop game which was built using Java, so it can run on any platform.</a:t>
            </a:r>
          </a:p>
        </p:txBody>
      </p:sp>
      <p:grpSp>
        <p:nvGrpSpPr>
          <p:cNvPr id="293" name="Shape 293"/>
          <p:cNvGrpSpPr/>
          <p:nvPr/>
        </p:nvGrpSpPr>
        <p:grpSpPr>
          <a:xfrm>
            <a:off x="554453" y="544637"/>
            <a:ext cx="354193" cy="335507"/>
            <a:chOff x="2583100" y="2973775"/>
            <a:chExt cx="461550" cy="437200"/>
          </a:xfrm>
        </p:grpSpPr>
        <p:sp>
          <p:nvSpPr>
            <p:cNvPr id="294" name="Shape 294"/>
            <p:cNvSpPr/>
            <p:nvPr/>
          </p:nvSpPr>
          <p:spPr>
            <a:xfrm>
              <a:off x="2701225" y="3315975"/>
              <a:ext cx="225300" cy="95000"/>
            </a:xfrm>
            <a:custGeom>
              <a:pathLst>
                <a:path extrusionOk="0" fill="none" h="3800" w="9012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295" name="Shape 295"/>
            <p:cNvSpPr/>
            <p:nvPr/>
          </p:nvSpPr>
          <p:spPr>
            <a:xfrm>
              <a:off x="2583100" y="2973775"/>
              <a:ext cx="461550" cy="336125"/>
            </a:xfrm>
            <a:custGeom>
              <a:pathLst>
                <a:path extrusionOk="0" fill="none" h="13445" w="18462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cap="rnd" cmpd="sng" w="1217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pic>
        <p:nvPicPr>
          <p:cNvPr id="296" name="Shape 2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8299" y="1473100"/>
            <a:ext cx="4960726" cy="314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FUTURE DEVELOPMENT</a:t>
            </a:r>
          </a:p>
        </p:txBody>
      </p:sp>
      <p:sp>
        <p:nvSpPr>
          <p:cNvPr id="302" name="Shape 302"/>
          <p:cNvSpPr txBox="1"/>
          <p:nvPr>
            <p:ph idx="1" type="subTitle"/>
          </p:nvPr>
        </p:nvSpPr>
        <p:spPr>
          <a:xfrm>
            <a:off x="685800" y="3640700"/>
            <a:ext cx="4988400" cy="85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Features to add</a:t>
            </a:r>
          </a:p>
          <a:p>
            <a:pPr indent="-342900" lvl="0" marL="457200" rtl="0">
              <a:lnSpc>
                <a:spcPct val="150000"/>
              </a:lnSpc>
              <a:spcBef>
                <a:spcPts val="0"/>
              </a:spcBef>
              <a:buSzPct val="100000"/>
              <a:buChar char="●"/>
            </a:pPr>
            <a:r>
              <a:rPr lang="en" sz="1800"/>
              <a:t>Concluding remarks</a:t>
            </a:r>
          </a:p>
        </p:txBody>
      </p:sp>
      <p:pic>
        <p:nvPicPr>
          <p:cNvPr id="303" name="Shape 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8024" y="1502800"/>
            <a:ext cx="2137900" cy="213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>
            <p:ph type="title"/>
          </p:nvPr>
        </p:nvSpPr>
        <p:spPr>
          <a:xfrm>
            <a:off x="445750" y="329725"/>
            <a:ext cx="6416100" cy="8163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600">
                <a:solidFill>
                  <a:schemeClr val="dk2"/>
                </a:solidFill>
              </a:rPr>
              <a:t>Optimize Console Game</a:t>
            </a:r>
          </a:p>
        </p:txBody>
      </p:sp>
      <p:sp>
        <p:nvSpPr>
          <p:cNvPr id="309" name="Shape 309"/>
          <p:cNvSpPr txBox="1"/>
          <p:nvPr>
            <p:ph idx="1" type="body"/>
          </p:nvPr>
        </p:nvSpPr>
        <p:spPr>
          <a:xfrm>
            <a:off x="445750" y="1146025"/>
            <a:ext cx="3878400" cy="3587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</a:pPr>
            <a:r>
              <a:rPr b="1" lang="en" sz="1400">
                <a:solidFill>
                  <a:schemeClr val="dk2"/>
                </a:solidFill>
              </a:rPr>
              <a:t>Implement GUI - </a:t>
            </a:r>
            <a:r>
              <a:rPr lang="en" sz="1400">
                <a:solidFill>
                  <a:schemeClr val="dk2"/>
                </a:solidFill>
              </a:rPr>
              <a:t>Deploy to an actual cross platform desktop app</a:t>
            </a: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</a:pPr>
            <a:r>
              <a:rPr b="1" lang="en" sz="1400">
                <a:solidFill>
                  <a:schemeClr val="dk2"/>
                </a:solidFill>
              </a:rPr>
              <a:t>Betting - </a:t>
            </a:r>
            <a:r>
              <a:rPr lang="en" sz="1400">
                <a:solidFill>
                  <a:schemeClr val="dk2"/>
                </a:solidFill>
              </a:rPr>
              <a:t>Players can actually win virtual money/points</a:t>
            </a:r>
          </a:p>
          <a:p>
            <a:pPr indent="-317500" lvl="0" marL="457200" rtl="0">
              <a:lnSpc>
                <a:spcPct val="200000"/>
              </a:lnSpc>
              <a:spcBef>
                <a:spcPts val="0"/>
              </a:spcBef>
              <a:spcAft>
                <a:spcPts val="1000"/>
              </a:spcAft>
              <a:buClr>
                <a:schemeClr val="dk2"/>
              </a:buClr>
              <a:buSzPct val="100000"/>
            </a:pPr>
            <a:r>
              <a:rPr b="1" lang="en" sz="1400">
                <a:solidFill>
                  <a:schemeClr val="dk2"/>
                </a:solidFill>
              </a:rPr>
              <a:t>Customization - </a:t>
            </a:r>
            <a:r>
              <a:rPr lang="en" sz="1400">
                <a:solidFill>
                  <a:schemeClr val="dk2"/>
                </a:solidFill>
              </a:rPr>
              <a:t>Player can customize game (deck size, surrender option, double after split, etc.) </a:t>
            </a:r>
          </a:p>
        </p:txBody>
      </p:sp>
      <p:pic>
        <p:nvPicPr>
          <p:cNvPr id="310" name="Shape 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1775" y="1447595"/>
            <a:ext cx="3979425" cy="2984574"/>
          </a:xfrm>
          <a:prstGeom prst="rect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med" w="med" type="none"/>
            <a:tailEnd len="med" w="med" type="none"/>
          </a:ln>
        </p:spPr>
      </p:pic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idx="1" type="body"/>
          </p:nvPr>
        </p:nvSpPr>
        <p:spPr>
          <a:xfrm>
            <a:off x="2529950" y="1013250"/>
            <a:ext cx="5803500" cy="3117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i="0" lang="en">
                <a:solidFill>
                  <a:schemeClr val="dk2"/>
                </a:solidFill>
              </a:rPr>
              <a:t>Concluding Remarks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i="0" lang="en">
                <a:solidFill>
                  <a:schemeClr val="dk2"/>
                </a:solidFill>
              </a:rPr>
              <a:t>We came together as a team to accomplish our tasks despite the many challenges we faced.</a:t>
            </a:r>
          </a:p>
        </p:txBody>
      </p:sp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>
            <p:ph type="title"/>
          </p:nvPr>
        </p:nvSpPr>
        <p:spPr>
          <a:xfrm>
            <a:off x="2572950" y="1927025"/>
            <a:ext cx="3998100" cy="1060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6000">
                <a:solidFill>
                  <a:srgbClr val="666666"/>
                </a:solidFill>
              </a:rPr>
              <a:t>THANKS</a:t>
            </a:r>
          </a:p>
        </p:txBody>
      </p:sp>
      <p:sp>
        <p:nvSpPr>
          <p:cNvPr id="321" name="Shape 321"/>
          <p:cNvSpPr txBox="1"/>
          <p:nvPr>
            <p:ph idx="1" type="body"/>
          </p:nvPr>
        </p:nvSpPr>
        <p:spPr>
          <a:xfrm>
            <a:off x="1032750" y="2987825"/>
            <a:ext cx="7078500" cy="140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600">
                <a:solidFill>
                  <a:srgbClr val="666666"/>
                </a:solidFill>
              </a:rPr>
              <a:t>Any questions, comments, or concerns?</a:t>
            </a:r>
          </a:p>
        </p:txBody>
      </p:sp>
      <p:grpSp>
        <p:nvGrpSpPr>
          <p:cNvPr id="322" name="Shape 322"/>
          <p:cNvGrpSpPr/>
          <p:nvPr/>
        </p:nvGrpSpPr>
        <p:grpSpPr>
          <a:xfrm>
            <a:off x="574284" y="556823"/>
            <a:ext cx="292513" cy="292513"/>
            <a:chOff x="1278900" y="2333250"/>
            <a:chExt cx="381175" cy="381175"/>
          </a:xfrm>
        </p:grpSpPr>
        <p:sp>
          <p:nvSpPr>
            <p:cNvPr id="323" name="Shape 323"/>
            <p:cNvSpPr/>
            <p:nvPr/>
          </p:nvSpPr>
          <p:spPr>
            <a:xfrm>
              <a:off x="1278900" y="2333250"/>
              <a:ext cx="381175" cy="381175"/>
            </a:xfrm>
            <a:custGeom>
              <a:pathLst>
                <a:path extrusionOk="0" fill="none" h="15247" w="15247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4" name="Shape 324"/>
            <p:cNvSpPr/>
            <p:nvPr/>
          </p:nvSpPr>
          <p:spPr>
            <a:xfrm>
              <a:off x="1525475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5" name="Shape 325"/>
            <p:cNvSpPr/>
            <p:nvPr/>
          </p:nvSpPr>
          <p:spPr>
            <a:xfrm>
              <a:off x="1369600" y="2503125"/>
              <a:ext cx="43875" cy="47525"/>
            </a:xfrm>
            <a:custGeom>
              <a:pathLst>
                <a:path extrusionOk="0" fill="none" h="1901" w="1755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6" name="Shape 326"/>
            <p:cNvSpPr/>
            <p:nvPr/>
          </p:nvSpPr>
          <p:spPr>
            <a:xfrm>
              <a:off x="1369600" y="2604200"/>
              <a:ext cx="199750" cy="40825"/>
            </a:xfrm>
            <a:custGeom>
              <a:pathLst>
                <a:path extrusionOk="0" fill="none" h="1633" w="799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1600" y="755575"/>
            <a:ext cx="1060800" cy="106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title"/>
          </p:nvPr>
        </p:nvSpPr>
        <p:spPr>
          <a:xfrm>
            <a:off x="1312550" y="416629"/>
            <a:ext cx="2429700" cy="5744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600"/>
              <a:t>AGENDA</a:t>
            </a:r>
          </a:p>
        </p:txBody>
      </p:sp>
      <p:grpSp>
        <p:nvGrpSpPr>
          <p:cNvPr id="98" name="Shape 98"/>
          <p:cNvGrpSpPr/>
          <p:nvPr/>
        </p:nvGrpSpPr>
        <p:grpSpPr>
          <a:xfrm>
            <a:off x="663706" y="626567"/>
            <a:ext cx="298945" cy="364549"/>
            <a:chOff x="596350" y="929175"/>
            <a:chExt cx="407950" cy="497475"/>
          </a:xfrm>
        </p:grpSpPr>
        <p:sp>
          <p:nvSpPr>
            <p:cNvPr id="99" name="Shape 99"/>
            <p:cNvSpPr/>
            <p:nvPr/>
          </p:nvSpPr>
          <p:spPr>
            <a:xfrm>
              <a:off x="596350" y="953550"/>
              <a:ext cx="387250" cy="473100"/>
            </a:xfrm>
            <a:custGeom>
              <a:pathLst>
                <a:path extrusionOk="0" fill="none" h="18924" w="1549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626775" y="929175"/>
              <a:ext cx="377525" cy="462775"/>
            </a:xfrm>
            <a:custGeom>
              <a:pathLst>
                <a:path extrusionOk="0" fill="none" h="18511" w="15101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688900" y="1256150"/>
              <a:ext cx="133975" cy="25"/>
            </a:xfrm>
            <a:custGeom>
              <a:pathLst>
                <a:path extrusionOk="0" fill="none" h="1" w="5359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688900" y="1201350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688900" y="1145950"/>
              <a:ext cx="255750" cy="25"/>
            </a:xfrm>
            <a:custGeom>
              <a:pathLst>
                <a:path extrusionOk="0" fill="none" h="1" w="1023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688900" y="1090525"/>
              <a:ext cx="255750" cy="25"/>
            </a:xfrm>
            <a:custGeom>
              <a:pathLst>
                <a:path extrusionOk="0" fill="none" h="1" w="1023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920250" y="929175"/>
              <a:ext cx="84050" cy="84050"/>
            </a:xfrm>
            <a:custGeom>
              <a:pathLst>
                <a:path extrusionOk="0" fill="none" h="3362" w="3362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cap="rnd" cmpd="sng" w="12175">
              <a:solidFill>
                <a:srgbClr val="FFFFFF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Shape 106"/>
          <p:cNvSpPr txBox="1"/>
          <p:nvPr>
            <p:ph idx="1" type="body"/>
          </p:nvPr>
        </p:nvSpPr>
        <p:spPr>
          <a:xfrm>
            <a:off x="560075" y="1228725"/>
            <a:ext cx="7284900" cy="3537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The Problem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The Solution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Tasks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Features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Lessons Learned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Demo </a:t>
            </a:r>
          </a:p>
          <a:p>
            <a:pPr indent="-381000" lvl="0" marL="457200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ct val="100000"/>
              <a:buAutoNum type="arabicPeriod"/>
            </a:pPr>
            <a:r>
              <a:rPr lang="en" sz="2400"/>
              <a:t>Future Development                        </a:t>
            </a:r>
          </a:p>
        </p:txBody>
      </p:sp>
      <p:pic>
        <p:nvPicPr>
          <p:cNvPr id="107" name="Shape 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274" y="1228725"/>
            <a:ext cx="2989049" cy="298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4800"/>
              <a:t>THE PROBLEM</a:t>
            </a:r>
          </a:p>
        </p:txBody>
      </p:sp>
      <p:sp>
        <p:nvSpPr>
          <p:cNvPr id="113" name="Shape 113"/>
          <p:cNvSpPr txBox="1"/>
          <p:nvPr>
            <p:ph idx="1" type="subTitle"/>
          </p:nvPr>
        </p:nvSpPr>
        <p:spPr>
          <a:xfrm>
            <a:off x="685800" y="3068650"/>
            <a:ext cx="4988400" cy="1455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0555"/>
              <a:buFont typeface="Arial"/>
              <a:buNone/>
            </a:pPr>
            <a:r>
              <a:rPr lang="en" sz="3600"/>
              <a:t>What challenge were we asked to solve?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3175" y="1172650"/>
            <a:ext cx="2438400" cy="24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idx="1" type="body"/>
          </p:nvPr>
        </p:nvSpPr>
        <p:spPr>
          <a:xfrm>
            <a:off x="1005900" y="699400"/>
            <a:ext cx="7458600" cy="3760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50000"/>
              </a:lnSpc>
              <a:spcBef>
                <a:spcPts val="0"/>
              </a:spcBef>
              <a:buNone/>
            </a:pPr>
            <a:r>
              <a:rPr b="1" lang="en">
                <a:solidFill>
                  <a:schemeClr val="dk2"/>
                </a:solidFill>
              </a:rPr>
              <a:t>As a team we were assigned to complete 3 key components…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b="1">
              <a:solidFill>
                <a:schemeClr val="dk2"/>
              </a:solidFill>
            </a:endParaRP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Database of Hands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Probability Tables</a:t>
            </a:r>
          </a:p>
          <a:p>
            <a:pPr indent="-228600" lvl="0" marL="457200">
              <a:lnSpc>
                <a:spcPct val="150000"/>
              </a:lnSpc>
              <a:spcBef>
                <a:spcPts val="0"/>
              </a:spcBef>
              <a:buClr>
                <a:schemeClr val="dk2"/>
              </a:buClr>
              <a:buAutoNum type="arabicPeriod"/>
            </a:pPr>
            <a:r>
              <a:rPr lang="en">
                <a:solidFill>
                  <a:schemeClr val="dk2"/>
                </a:solidFill>
              </a:rPr>
              <a:t>Blackjack Game</a:t>
            </a:r>
          </a:p>
        </p:txBody>
      </p:sp>
      <p:pic>
        <p:nvPicPr>
          <p:cNvPr id="120" name="Shape 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4300" y="3240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23600" y="3240725"/>
            <a:ext cx="1219200" cy="12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3150" y="1762925"/>
            <a:ext cx="1477800" cy="14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ctrTitle"/>
          </p:nvPr>
        </p:nvSpPr>
        <p:spPr>
          <a:xfrm>
            <a:off x="685800" y="1784775"/>
            <a:ext cx="6813300" cy="74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600"/>
              </a:spcBef>
              <a:buNone/>
            </a:pPr>
            <a:r>
              <a:rPr lang="en" sz="4800">
                <a:solidFill>
                  <a:schemeClr val="lt1"/>
                </a:solidFill>
              </a:rPr>
              <a:t>THE SOLUTION</a:t>
            </a:r>
          </a:p>
        </p:txBody>
      </p:sp>
      <p:sp>
        <p:nvSpPr>
          <p:cNvPr id="128" name="Shape 128"/>
          <p:cNvSpPr txBox="1"/>
          <p:nvPr>
            <p:ph idx="1" type="subTitle"/>
          </p:nvPr>
        </p:nvSpPr>
        <p:spPr>
          <a:xfrm>
            <a:off x="685800" y="2971150"/>
            <a:ext cx="4988400" cy="108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Method Implementation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Languages</a:t>
            </a:r>
          </a:p>
        </p:txBody>
      </p:sp>
      <p:pic>
        <p:nvPicPr>
          <p:cNvPr id="129" name="Shape 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8349" y="1798362"/>
            <a:ext cx="1546775" cy="15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1075000" y="4189175"/>
            <a:ext cx="7097700" cy="6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3600">
                <a:solidFill>
                  <a:schemeClr val="dk2"/>
                </a:solidFill>
              </a:rPr>
              <a:t>METHOD IMPLEMENTATION</a:t>
            </a:r>
          </a:p>
        </p:txBody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457200" y="388550"/>
            <a:ext cx="8233800" cy="3626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Char char="●"/>
            </a:pPr>
            <a:r>
              <a:rPr b="1" lang="en" sz="2400">
                <a:solidFill>
                  <a:schemeClr val="dk2"/>
                </a:solidFill>
              </a:rPr>
              <a:t>Frequency Table</a:t>
            </a:r>
          </a:p>
          <a:p>
            <a:pPr indent="-381000" lvl="1" marL="914400" rtl="0" algn="l">
              <a:spcBef>
                <a:spcPts val="0"/>
              </a:spcBef>
              <a:buClr>
                <a:schemeClr val="dk2"/>
              </a:buClr>
              <a:buSzPct val="100000"/>
              <a:buChar char="○"/>
            </a:pPr>
            <a:r>
              <a:rPr lang="en" sz="2400">
                <a:solidFill>
                  <a:schemeClr val="dk2"/>
                </a:solidFill>
              </a:rPr>
              <a:t>Called in card databases from MySQL to run simulations of blackjack games in Eclipse using Java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Char char="●"/>
            </a:pPr>
            <a:r>
              <a:rPr b="1" lang="en" sz="2400">
                <a:solidFill>
                  <a:schemeClr val="dk2"/>
                </a:solidFill>
              </a:rPr>
              <a:t>Strategy Card</a:t>
            </a:r>
          </a:p>
          <a:p>
            <a:pPr indent="-381000" lvl="1" marL="914400" rtl="0" algn="l">
              <a:spcBef>
                <a:spcPts val="0"/>
              </a:spcBef>
              <a:buClr>
                <a:schemeClr val="dk2"/>
              </a:buClr>
              <a:buSzPct val="100000"/>
              <a:buChar char="○"/>
            </a:pPr>
            <a:r>
              <a:rPr lang="en" sz="2400">
                <a:solidFill>
                  <a:schemeClr val="dk2"/>
                </a:solidFill>
              </a:rPr>
              <a:t>Program that evaluates each simulation and outputs the best player move</a:t>
            </a:r>
          </a:p>
          <a:p>
            <a:pPr indent="-381000" lvl="0" marL="457200" rtl="0" algn="l">
              <a:spcBef>
                <a:spcPts val="0"/>
              </a:spcBef>
              <a:buClr>
                <a:schemeClr val="dk2"/>
              </a:buClr>
              <a:buSzPct val="100000"/>
              <a:buChar char="●"/>
            </a:pPr>
            <a:r>
              <a:rPr b="1" lang="en" sz="2400">
                <a:solidFill>
                  <a:schemeClr val="dk2"/>
                </a:solidFill>
              </a:rPr>
              <a:t>Console Game</a:t>
            </a:r>
          </a:p>
          <a:p>
            <a:pPr indent="-381000" lvl="1" marL="914400" rtl="0" algn="l">
              <a:spcBef>
                <a:spcPts val="0"/>
              </a:spcBef>
              <a:buClr>
                <a:schemeClr val="dk2"/>
              </a:buClr>
              <a:buSzPct val="100000"/>
              <a:buChar char="○"/>
            </a:pPr>
            <a:r>
              <a:rPr lang="en" sz="2400">
                <a:solidFill>
                  <a:schemeClr val="dk2"/>
                </a:solidFill>
              </a:rPr>
              <a:t>Teaches user how to play blackjack through text-based game</a:t>
            </a:r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FFFFFF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 txBox="1"/>
          <p:nvPr>
            <p:ph idx="1" type="body"/>
          </p:nvPr>
        </p:nvSpPr>
        <p:spPr>
          <a:xfrm>
            <a:off x="1075000" y="4189175"/>
            <a:ext cx="7097700" cy="6420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b="1" lang="en" sz="3600">
                <a:solidFill>
                  <a:schemeClr val="dk2"/>
                </a:solidFill>
              </a:rPr>
              <a:t>TOOLS USED</a:t>
            </a: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00" y="702887"/>
            <a:ext cx="3788300" cy="12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0600" y="2407050"/>
            <a:ext cx="3083088" cy="1594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Shape 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8375" y="384716"/>
            <a:ext cx="3027549" cy="1834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5000" y="2280100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17350" y="2224712"/>
            <a:ext cx="3027549" cy="8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29475" y="3255175"/>
            <a:ext cx="609600" cy="60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B9E19E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/>
          <p:nvPr>
            <p:ph type="ctrTitle"/>
          </p:nvPr>
        </p:nvSpPr>
        <p:spPr>
          <a:xfrm>
            <a:off x="685800" y="1811950"/>
            <a:ext cx="4988400" cy="11598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/>
              <a:t>TASKS</a:t>
            </a:r>
          </a:p>
        </p:txBody>
      </p:sp>
      <p:sp>
        <p:nvSpPr>
          <p:cNvPr id="152" name="Shape 152"/>
          <p:cNvSpPr txBox="1"/>
          <p:nvPr>
            <p:ph idx="1" type="subTitle"/>
          </p:nvPr>
        </p:nvSpPr>
        <p:spPr>
          <a:xfrm>
            <a:off x="685800" y="3068650"/>
            <a:ext cx="4988400" cy="78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Member Assignments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Requirements</a:t>
            </a:r>
          </a:p>
        </p:txBody>
      </p:sp>
      <p:pic>
        <p:nvPicPr>
          <p:cNvPr id="153" name="Shape 1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1875" y="1480550"/>
            <a:ext cx="2182400" cy="218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Marin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